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68" r:id="rId1"/>
  </p:sldMasterIdLst>
  <p:handoutMasterIdLst>
    <p:handoutMasterId r:id="rId10"/>
  </p:handoutMasterIdLst>
  <p:sldIdLst>
    <p:sldId id="260" r:id="rId2"/>
    <p:sldId id="264" r:id="rId3"/>
    <p:sldId id="261" r:id="rId4"/>
    <p:sldId id="263" r:id="rId5"/>
    <p:sldId id="265" r:id="rId6"/>
    <p:sldId id="266" r:id="rId7"/>
    <p:sldId id="267" r:id="rId8"/>
    <p:sldId id="268" r:id="rId9"/>
  </p:sldIdLst>
  <p:sldSz cx="9144000" cy="6858000" type="screen4x3"/>
  <p:notesSz cx="6797675" cy="992822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6" d="100"/>
          <a:sy n="106" d="100"/>
        </p:scale>
        <p:origin x="-1128"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6411"/>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850443" y="0"/>
            <a:ext cx="2945659" cy="496411"/>
          </a:xfrm>
          <a:prstGeom prst="rect">
            <a:avLst/>
          </a:prstGeom>
        </p:spPr>
        <p:txBody>
          <a:bodyPr vert="horz" lIns="91440" tIns="45720" rIns="91440" bIns="45720" rtlCol="0"/>
          <a:lstStyle>
            <a:lvl1pPr algn="r">
              <a:defRPr sz="1200"/>
            </a:lvl1pPr>
          </a:lstStyle>
          <a:p>
            <a:fld id="{AEFFFEA4-E38C-412A-9066-6B8C3AD434EC}" type="datetimeFigureOut">
              <a:rPr lang="en-US" smtClean="0"/>
              <a:pPr/>
              <a:t>1/18/2011</a:t>
            </a:fld>
            <a:endParaRPr lang="en-US" dirty="0"/>
          </a:p>
        </p:txBody>
      </p:sp>
      <p:sp>
        <p:nvSpPr>
          <p:cNvPr id="4" name="Footer Placeholder 3"/>
          <p:cNvSpPr>
            <a:spLocks noGrp="1"/>
          </p:cNvSpPr>
          <p:nvPr>
            <p:ph type="ftr" sz="quarter" idx="2"/>
          </p:nvPr>
        </p:nvSpPr>
        <p:spPr>
          <a:xfrm>
            <a:off x="0" y="9430091"/>
            <a:ext cx="2945659" cy="496411"/>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850443" y="9430091"/>
            <a:ext cx="2945659" cy="496411"/>
          </a:xfrm>
          <a:prstGeom prst="rect">
            <a:avLst/>
          </a:prstGeom>
        </p:spPr>
        <p:txBody>
          <a:bodyPr vert="horz" lIns="91440" tIns="45720" rIns="91440" bIns="45720" rtlCol="0" anchor="b"/>
          <a:lstStyle>
            <a:lvl1pPr algn="r">
              <a:defRPr sz="1200"/>
            </a:lvl1pPr>
          </a:lstStyle>
          <a:p>
            <a:fld id="{906CD02C-9187-4F68-B017-9AD5633CF565}" type="slidenum">
              <a:rPr lang="en-US" smtClean="0"/>
              <a:pPr/>
              <a:t>‹#›</a:t>
            </a:fld>
            <a:endParaRPr lang="en-US" dirty="0"/>
          </a:p>
        </p:txBody>
      </p:sp>
    </p:spTree>
  </p:cSld>
  <p:clrMap bg1="lt1" tx1="dk1" bg2="lt2" tx2="dk2" accent1="accent1" accent2="accent2" accent3="accent3" accent4="accent4" accent5="accent5" accent6="accent6" hlink="hlink" folHlink="folHlink"/>
</p:handoutMaster>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E9D4C1D-60CB-4B70-A46A-4D7C50E51739}" type="datetimeFigureOut">
              <a:rPr lang="en-US" smtClean="0"/>
              <a:pPr/>
              <a:t>1/18/2011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2EB0F5E-BBD2-497E-9BA4-DAE09250C4A1}"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E9D4C1D-60CB-4B70-A46A-4D7C50E51739}" type="datetimeFigureOut">
              <a:rPr lang="en-US" smtClean="0"/>
              <a:pPr/>
              <a:t>1/18/2011</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2EB0F5E-BBD2-497E-9BA4-DAE09250C4A1}"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2"/>
          <p:cNvPicPr>
            <a:picLocks noChangeAspect="1" noChangeArrowheads="1"/>
          </p:cNvPicPr>
          <p:nvPr/>
        </p:nvPicPr>
        <p:blipFill>
          <a:blip r:embed="rId2" cstate="print"/>
          <a:srcRect/>
          <a:stretch>
            <a:fillRect/>
          </a:stretch>
        </p:blipFill>
        <p:spPr bwMode="auto">
          <a:xfrm>
            <a:off x="276225" y="295275"/>
            <a:ext cx="8458200" cy="1234245"/>
          </a:xfrm>
          <a:prstGeom prst="rect">
            <a:avLst/>
          </a:prstGeom>
          <a:noFill/>
          <a:ln w="9525">
            <a:noFill/>
            <a:miter lim="800000"/>
            <a:headEnd/>
            <a:tailEnd/>
          </a:ln>
        </p:spPr>
      </p:pic>
      <p:sp>
        <p:nvSpPr>
          <p:cNvPr id="2" name="Title 1"/>
          <p:cNvSpPr>
            <a:spLocks noGrp="1"/>
          </p:cNvSpPr>
          <p:nvPr>
            <p:ph type="title"/>
          </p:nvPr>
        </p:nvSpPr>
        <p:spPr/>
        <p:txBody>
          <a:bodyPr>
            <a:normAutofit fontScale="90000"/>
          </a:bodyPr>
          <a:lstStyle/>
          <a:p>
            <a:r>
              <a:rPr lang="en-US" dirty="0" smtClean="0"/>
              <a:t/>
            </a:r>
            <a:br>
              <a:rPr lang="en-US" dirty="0" smtClean="0"/>
            </a:br>
            <a:r>
              <a:rPr lang="en-US" dirty="0" smtClean="0"/>
              <a:t/>
            </a:r>
            <a:br>
              <a:rPr lang="en-US" dirty="0" smtClean="0"/>
            </a:br>
            <a:r>
              <a:rPr lang="en-US" dirty="0" smtClean="0"/>
              <a:t/>
            </a:r>
            <a:br>
              <a:rPr lang="en-US" dirty="0" smtClean="0"/>
            </a:br>
            <a:r>
              <a:rPr lang="en-US" sz="2700" dirty="0" smtClean="0">
                <a:latin typeface="Impact" pitchFamily="34" charset="0"/>
              </a:rPr>
              <a:t>Question 1</a:t>
            </a:r>
            <a:endParaRPr lang="en-US" sz="2700" dirty="0">
              <a:latin typeface="Impact" pitchFamily="34" charset="0"/>
            </a:endParaRPr>
          </a:p>
        </p:txBody>
      </p:sp>
      <p:sp>
        <p:nvSpPr>
          <p:cNvPr id="3" name="Content Placeholder 2"/>
          <p:cNvSpPr>
            <a:spLocks noGrp="1"/>
          </p:cNvSpPr>
          <p:nvPr>
            <p:ph idx="1"/>
          </p:nvPr>
        </p:nvSpPr>
        <p:spPr>
          <a:xfrm>
            <a:off x="457200" y="2209800"/>
            <a:ext cx="8229600" cy="4525963"/>
          </a:xfrm>
        </p:spPr>
        <p:txBody>
          <a:bodyPr>
            <a:normAutofit/>
          </a:bodyPr>
          <a:lstStyle/>
          <a:p>
            <a:r>
              <a:rPr lang="en-US" sz="1800" b="1" dirty="0" smtClean="0"/>
              <a:t>Question:</a:t>
            </a:r>
            <a:r>
              <a:rPr lang="en-US" sz="1800" dirty="0" smtClean="0"/>
              <a:t>  </a:t>
            </a:r>
          </a:p>
          <a:p>
            <a:pPr lvl="1"/>
            <a:r>
              <a:rPr lang="en-US" sz="1800" dirty="0" smtClean="0"/>
              <a:t>If  2 </a:t>
            </a:r>
            <a:r>
              <a:rPr lang="en-US" sz="1800" i="1" dirty="0" smtClean="0"/>
              <a:t>u</a:t>
            </a:r>
            <a:r>
              <a:rPr lang="en-US" sz="1800" dirty="0" smtClean="0"/>
              <a:t>  +  2  =  20  , and  </a:t>
            </a:r>
            <a:r>
              <a:rPr lang="en-US" sz="1800" i="1" dirty="0" smtClean="0"/>
              <a:t>v</a:t>
            </a:r>
            <a:r>
              <a:rPr lang="en-US" sz="1800" dirty="0" smtClean="0"/>
              <a:t>  -  2 </a:t>
            </a:r>
            <a:r>
              <a:rPr lang="en-US" sz="1800" i="1" dirty="0" smtClean="0"/>
              <a:t>u</a:t>
            </a:r>
            <a:r>
              <a:rPr lang="en-US" sz="1800" dirty="0" smtClean="0"/>
              <a:t>  =  -2  , what is the value of  </a:t>
            </a:r>
            <a:r>
              <a:rPr lang="en-US" sz="1800" i="1" dirty="0" smtClean="0"/>
              <a:t>v</a:t>
            </a:r>
            <a:r>
              <a:rPr lang="en-US" sz="1800" dirty="0" smtClean="0"/>
              <a:t>  ?  </a:t>
            </a:r>
          </a:p>
          <a:p>
            <a:pPr lvl="1"/>
            <a:endParaRPr lang="en-US" sz="1800" dirty="0" smtClean="0"/>
          </a:p>
          <a:p>
            <a:pPr lvl="1"/>
            <a:endParaRPr lang="en-US" sz="1800" dirty="0" smtClean="0"/>
          </a:p>
          <a:p>
            <a:r>
              <a:rPr lang="en-US" sz="1800" b="1" dirty="0" smtClean="0"/>
              <a:t>Choices:</a:t>
            </a:r>
            <a:r>
              <a:rPr lang="en-US" sz="1800" dirty="0" smtClean="0"/>
              <a:t> </a:t>
            </a:r>
          </a:p>
          <a:p>
            <a:pPr lvl="1"/>
            <a:r>
              <a:rPr lang="en-US" sz="1800" dirty="0" smtClean="0"/>
              <a:t>A. -12 </a:t>
            </a:r>
          </a:p>
          <a:p>
            <a:pPr lvl="1"/>
            <a:r>
              <a:rPr lang="en-US" sz="1800" dirty="0" smtClean="0"/>
              <a:t>B. 10 </a:t>
            </a:r>
          </a:p>
          <a:p>
            <a:pPr lvl="1"/>
            <a:r>
              <a:rPr lang="en-US" sz="1800" dirty="0" smtClean="0"/>
              <a:t>C. 12 </a:t>
            </a:r>
          </a:p>
          <a:p>
            <a:pPr lvl="1"/>
            <a:r>
              <a:rPr lang="en-US" sz="1800" dirty="0" smtClean="0"/>
              <a:t>D. 14 </a:t>
            </a:r>
          </a:p>
          <a:p>
            <a:pPr lvl="1"/>
            <a:r>
              <a:rPr lang="en-US" sz="1800" dirty="0" smtClean="0"/>
              <a:t>E. 16</a:t>
            </a:r>
            <a:endParaRPr lang="en-US" sz="1800" dirty="0"/>
          </a:p>
        </p:txBody>
      </p:sp>
      <p:sp>
        <p:nvSpPr>
          <p:cNvPr id="4" name="Oval 3"/>
          <p:cNvSpPr/>
          <p:nvPr/>
        </p:nvSpPr>
        <p:spPr>
          <a:xfrm>
            <a:off x="762000" y="5181600"/>
            <a:ext cx="1371600" cy="609600"/>
          </a:xfrm>
          <a:prstGeom prst="ellipse">
            <a:avLst/>
          </a:prstGeom>
          <a:noFill/>
          <a:ln cmpd="tri">
            <a:solidFill>
              <a:schemeClr val="tx1">
                <a:lumMod val="95000"/>
                <a:lumOff val="5000"/>
              </a:schemeClr>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400" dirty="0" smtClean="0">
                <a:latin typeface="Impact" pitchFamily="34" charset="0"/>
              </a:rPr>
              <a:t/>
            </a:r>
            <a:br>
              <a:rPr lang="en-US" sz="2400" dirty="0" smtClean="0">
                <a:latin typeface="Impact" pitchFamily="34" charset="0"/>
              </a:rPr>
            </a:br>
            <a:r>
              <a:rPr lang="en-US" sz="2400" dirty="0" smtClean="0">
                <a:latin typeface="Impact" pitchFamily="34" charset="0"/>
              </a:rPr>
              <a:t>Question 2</a:t>
            </a:r>
            <a:endParaRPr lang="en-US" sz="2400" dirty="0">
              <a:latin typeface="Impact" pitchFamily="34" charset="0"/>
            </a:endParaRPr>
          </a:p>
        </p:txBody>
      </p:sp>
      <p:sp>
        <p:nvSpPr>
          <p:cNvPr id="3" name="Content Placeholder 2"/>
          <p:cNvSpPr>
            <a:spLocks noGrp="1"/>
          </p:cNvSpPr>
          <p:nvPr>
            <p:ph idx="1"/>
          </p:nvPr>
        </p:nvSpPr>
        <p:spPr/>
        <p:txBody>
          <a:bodyPr>
            <a:normAutofit/>
          </a:bodyPr>
          <a:lstStyle/>
          <a:p>
            <a:r>
              <a:rPr lang="en-US" sz="1800" b="1" dirty="0" smtClean="0"/>
              <a:t>Question:</a:t>
            </a:r>
            <a:r>
              <a:rPr lang="en-US" sz="1800" dirty="0" smtClean="0"/>
              <a:t>  </a:t>
            </a:r>
          </a:p>
          <a:p>
            <a:pPr lvl="1"/>
            <a:r>
              <a:rPr lang="en-US" sz="1800" dirty="0" smtClean="0"/>
              <a:t>At a certain store, a 7.5 pound bag of rice costs $4.80. What is the cost per ounce of rice? (There are 16 ounces in a pound.)  </a:t>
            </a:r>
          </a:p>
          <a:p>
            <a:pPr lvl="1"/>
            <a:endParaRPr lang="en-US" sz="1800" dirty="0" smtClean="0"/>
          </a:p>
          <a:p>
            <a:pPr lvl="1"/>
            <a:endParaRPr lang="en-US" sz="1800" dirty="0" smtClean="0"/>
          </a:p>
          <a:p>
            <a:r>
              <a:rPr lang="en-US" sz="1800" b="1" dirty="0" smtClean="0"/>
              <a:t>Choices:</a:t>
            </a:r>
            <a:r>
              <a:rPr lang="en-US" sz="1800" dirty="0" smtClean="0"/>
              <a:t> </a:t>
            </a:r>
          </a:p>
          <a:p>
            <a:pPr lvl="1"/>
            <a:r>
              <a:rPr lang="en-US" sz="1800" dirty="0" smtClean="0"/>
              <a:t>A. $0.02</a:t>
            </a:r>
          </a:p>
          <a:p>
            <a:pPr lvl="1"/>
            <a:r>
              <a:rPr lang="en-US" sz="1800" dirty="0" smtClean="0"/>
              <a:t>B. $0.03</a:t>
            </a:r>
          </a:p>
          <a:p>
            <a:pPr lvl="1"/>
            <a:r>
              <a:rPr lang="en-US" sz="1800" dirty="0" smtClean="0"/>
              <a:t>C. $0.04</a:t>
            </a:r>
          </a:p>
          <a:p>
            <a:pPr lvl="1"/>
            <a:r>
              <a:rPr lang="en-US" sz="1800" dirty="0" smtClean="0"/>
              <a:t>D. $0.05 </a:t>
            </a:r>
          </a:p>
          <a:p>
            <a:pPr lvl="1"/>
            <a:r>
              <a:rPr lang="en-US" sz="1800" dirty="0" smtClean="0"/>
              <a:t>E. $0.15</a:t>
            </a:r>
            <a:endParaRPr lang="en-US" sz="1800" dirty="0"/>
          </a:p>
        </p:txBody>
      </p:sp>
      <p:sp>
        <p:nvSpPr>
          <p:cNvPr id="4" name="Oval 3"/>
          <p:cNvSpPr/>
          <p:nvPr/>
        </p:nvSpPr>
        <p:spPr>
          <a:xfrm>
            <a:off x="762000" y="4038600"/>
            <a:ext cx="1676400" cy="533400"/>
          </a:xfrm>
          <a:prstGeom prst="ellipse">
            <a:avLst/>
          </a:prstGeom>
          <a:noFill/>
          <a:ln cmpd="tri">
            <a:solidFill>
              <a:schemeClr val="tx1">
                <a:lumMod val="95000"/>
                <a:lumOff val="5000"/>
              </a:schemeClr>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5" name="Picture 2"/>
          <p:cNvPicPr>
            <a:picLocks noChangeAspect="1" noChangeArrowheads="1"/>
          </p:cNvPicPr>
          <p:nvPr/>
        </p:nvPicPr>
        <p:blipFill>
          <a:blip r:embed="rId2" cstate="print"/>
          <a:srcRect l="-901" t="67912"/>
          <a:stretch>
            <a:fillRect/>
          </a:stretch>
        </p:blipFill>
        <p:spPr bwMode="auto">
          <a:xfrm>
            <a:off x="228600" y="304800"/>
            <a:ext cx="8534400" cy="396045"/>
          </a:xfrm>
          <a:prstGeom prst="rect">
            <a:avLst/>
          </a:prstGeom>
          <a:noFill/>
          <a:ln w="9525">
            <a:noFill/>
            <a:miter lim="800000"/>
            <a:headEnd/>
            <a:tailEnd/>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400" dirty="0" smtClean="0">
                <a:latin typeface="Impact" pitchFamily="34" charset="0"/>
              </a:rPr>
              <a:t/>
            </a:r>
            <a:br>
              <a:rPr lang="en-US" sz="2400" dirty="0" smtClean="0">
                <a:latin typeface="Impact" pitchFamily="34" charset="0"/>
              </a:rPr>
            </a:br>
            <a:r>
              <a:rPr lang="en-US" sz="2400" dirty="0" smtClean="0">
                <a:latin typeface="Impact" pitchFamily="34" charset="0"/>
              </a:rPr>
              <a:t>Question 3</a:t>
            </a:r>
            <a:endParaRPr lang="en-US" sz="2400" dirty="0">
              <a:latin typeface="Impact" pitchFamily="34" charset="0"/>
            </a:endParaRPr>
          </a:p>
        </p:txBody>
      </p:sp>
      <p:sp>
        <p:nvSpPr>
          <p:cNvPr id="3" name="Content Placeholder 2"/>
          <p:cNvSpPr>
            <a:spLocks noGrp="1"/>
          </p:cNvSpPr>
          <p:nvPr>
            <p:ph idx="1"/>
          </p:nvPr>
        </p:nvSpPr>
        <p:spPr/>
        <p:txBody>
          <a:bodyPr>
            <a:normAutofit/>
          </a:bodyPr>
          <a:lstStyle/>
          <a:p>
            <a:r>
              <a:rPr lang="en-US" sz="1800" b="1" dirty="0" smtClean="0"/>
              <a:t>Question:</a:t>
            </a:r>
            <a:r>
              <a:rPr lang="en-US" sz="1800" dirty="0" smtClean="0"/>
              <a:t>  </a:t>
            </a:r>
          </a:p>
          <a:p>
            <a:pPr lvl="1"/>
            <a:r>
              <a:rPr lang="en-US" sz="1800" dirty="0" smtClean="0"/>
              <a:t>On Farm </a:t>
            </a:r>
            <a:r>
              <a:rPr lang="en-US" sz="1800" i="1" dirty="0" smtClean="0"/>
              <a:t>X</a:t>
            </a:r>
            <a:r>
              <a:rPr lang="en-US" sz="1800" dirty="0" smtClean="0"/>
              <a:t>, farm workers work 6 days per week and earn $23.00 per day, plus $0.74 per bushel filled. If a certain farm worker earned $165.38 in a week, how many bushels did she fill in that week?  </a:t>
            </a:r>
          </a:p>
          <a:p>
            <a:pPr lvl="1"/>
            <a:endParaRPr lang="en-US" sz="1800" dirty="0" smtClean="0"/>
          </a:p>
          <a:p>
            <a:pPr lvl="1"/>
            <a:endParaRPr lang="en-US" sz="1800" dirty="0" smtClean="0"/>
          </a:p>
          <a:p>
            <a:r>
              <a:rPr lang="en-US" sz="1800" b="1" dirty="0" smtClean="0"/>
              <a:t>Choices:</a:t>
            </a:r>
            <a:r>
              <a:rPr lang="en-US" sz="1800" dirty="0" smtClean="0"/>
              <a:t> </a:t>
            </a:r>
          </a:p>
          <a:p>
            <a:pPr lvl="1"/>
            <a:r>
              <a:rPr lang="en-US" sz="1800" dirty="0" smtClean="0"/>
              <a:t>A. 7 </a:t>
            </a:r>
          </a:p>
          <a:p>
            <a:pPr lvl="1"/>
            <a:r>
              <a:rPr lang="en-US" sz="1800" dirty="0" smtClean="0"/>
              <a:t>B. 31 </a:t>
            </a:r>
          </a:p>
          <a:p>
            <a:pPr lvl="1"/>
            <a:r>
              <a:rPr lang="en-US" sz="1800" dirty="0" smtClean="0"/>
              <a:t>C. 37 </a:t>
            </a:r>
          </a:p>
          <a:p>
            <a:pPr lvl="1"/>
            <a:r>
              <a:rPr lang="en-US" sz="1800" dirty="0" smtClean="0"/>
              <a:t>D. 68 </a:t>
            </a:r>
          </a:p>
          <a:p>
            <a:pPr lvl="1"/>
            <a:r>
              <a:rPr lang="en-US" sz="1800" dirty="0" smtClean="0"/>
              <a:t>E. 192 </a:t>
            </a:r>
            <a:endParaRPr lang="en-US" sz="1800" dirty="0"/>
          </a:p>
        </p:txBody>
      </p:sp>
      <p:sp>
        <p:nvSpPr>
          <p:cNvPr id="4" name="Oval 3"/>
          <p:cNvSpPr/>
          <p:nvPr/>
        </p:nvSpPr>
        <p:spPr>
          <a:xfrm>
            <a:off x="838200" y="4419600"/>
            <a:ext cx="1219200" cy="457200"/>
          </a:xfrm>
          <a:prstGeom prst="ellipse">
            <a:avLst/>
          </a:prstGeom>
          <a:noFill/>
          <a:ln cmpd="tri">
            <a:solidFill>
              <a:schemeClr val="tx1">
                <a:lumMod val="95000"/>
                <a:lumOff val="5000"/>
              </a:schemeClr>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5" name="Picture 2"/>
          <p:cNvPicPr>
            <a:picLocks noChangeAspect="1" noChangeArrowheads="1"/>
          </p:cNvPicPr>
          <p:nvPr/>
        </p:nvPicPr>
        <p:blipFill>
          <a:blip r:embed="rId2" cstate="print"/>
          <a:srcRect l="-901" t="67912"/>
          <a:stretch>
            <a:fillRect/>
          </a:stretch>
        </p:blipFill>
        <p:spPr bwMode="auto">
          <a:xfrm>
            <a:off x="228600" y="304800"/>
            <a:ext cx="8534400" cy="396045"/>
          </a:xfrm>
          <a:prstGeom prst="rect">
            <a:avLst/>
          </a:prstGeom>
          <a:noFill/>
          <a:ln w="9525">
            <a:noFill/>
            <a:miter lim="800000"/>
            <a:headEnd/>
            <a:tailEnd/>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400" dirty="0" smtClean="0">
                <a:latin typeface="Impact" pitchFamily="34" charset="0"/>
              </a:rPr>
              <a:t/>
            </a:r>
            <a:br>
              <a:rPr lang="en-US" sz="2400" dirty="0" smtClean="0">
                <a:latin typeface="Impact" pitchFamily="34" charset="0"/>
              </a:rPr>
            </a:br>
            <a:r>
              <a:rPr lang="en-US" sz="2400" dirty="0" smtClean="0">
                <a:latin typeface="Impact" pitchFamily="34" charset="0"/>
              </a:rPr>
              <a:t>Question 4</a:t>
            </a:r>
            <a:endParaRPr lang="en-US" sz="2400" dirty="0">
              <a:latin typeface="Impact" pitchFamily="34" charset="0"/>
            </a:endParaRPr>
          </a:p>
        </p:txBody>
      </p:sp>
      <p:sp>
        <p:nvSpPr>
          <p:cNvPr id="3" name="Content Placeholder 2"/>
          <p:cNvSpPr>
            <a:spLocks noGrp="1"/>
          </p:cNvSpPr>
          <p:nvPr>
            <p:ph idx="1"/>
          </p:nvPr>
        </p:nvSpPr>
        <p:spPr/>
        <p:txBody>
          <a:bodyPr>
            <a:normAutofit/>
          </a:bodyPr>
          <a:lstStyle/>
          <a:p>
            <a:r>
              <a:rPr lang="en-US" sz="1800" b="1" dirty="0" smtClean="0"/>
              <a:t>Question:</a:t>
            </a:r>
            <a:r>
              <a:rPr lang="en-US" sz="1800" dirty="0" smtClean="0"/>
              <a:t>  </a:t>
            </a:r>
          </a:p>
          <a:p>
            <a:pPr lvl="1"/>
            <a:r>
              <a:rPr lang="en-US" sz="1800" dirty="0" smtClean="0"/>
              <a:t>A garden needs to be covered with grass sod. The garden has the dimensions shown above. How many square feet of sod are required to cover the garden?  </a:t>
            </a:r>
          </a:p>
          <a:p>
            <a:pPr lvl="1"/>
            <a:endParaRPr lang="en-US" sz="1800" dirty="0" smtClean="0"/>
          </a:p>
          <a:p>
            <a:pPr lvl="1"/>
            <a:endParaRPr lang="en-US" sz="1800" dirty="0" smtClean="0"/>
          </a:p>
          <a:p>
            <a:r>
              <a:rPr lang="en-US" sz="1800" b="1" dirty="0" smtClean="0"/>
              <a:t>Choices:</a:t>
            </a:r>
            <a:r>
              <a:rPr lang="en-US" sz="1800" dirty="0" smtClean="0"/>
              <a:t> </a:t>
            </a:r>
          </a:p>
          <a:p>
            <a:pPr lvl="1"/>
            <a:r>
              <a:rPr lang="en-US" sz="1800" dirty="0" smtClean="0"/>
              <a:t>A. 720 </a:t>
            </a:r>
          </a:p>
          <a:p>
            <a:pPr lvl="1"/>
            <a:r>
              <a:rPr lang="en-US" sz="1800" dirty="0" smtClean="0"/>
              <a:t>B. 864 </a:t>
            </a:r>
          </a:p>
          <a:p>
            <a:pPr lvl="1"/>
            <a:r>
              <a:rPr lang="en-US" sz="1800" dirty="0" smtClean="0"/>
              <a:t>C. 984 </a:t>
            </a:r>
          </a:p>
          <a:p>
            <a:pPr lvl="1"/>
            <a:r>
              <a:rPr lang="en-US" sz="1800" dirty="0" smtClean="0"/>
              <a:t>D. 1,056 </a:t>
            </a:r>
          </a:p>
          <a:p>
            <a:pPr lvl="1"/>
            <a:r>
              <a:rPr lang="en-US" sz="1800" dirty="0" smtClean="0"/>
              <a:t>E. 1,200 </a:t>
            </a:r>
            <a:endParaRPr lang="en-US" sz="1800" dirty="0"/>
          </a:p>
        </p:txBody>
      </p:sp>
      <p:pic>
        <p:nvPicPr>
          <p:cNvPr id="4" name="Picture 2"/>
          <p:cNvPicPr>
            <a:picLocks noChangeAspect="1" noChangeArrowheads="1"/>
          </p:cNvPicPr>
          <p:nvPr/>
        </p:nvPicPr>
        <p:blipFill>
          <a:blip r:embed="rId2" cstate="print"/>
          <a:srcRect/>
          <a:stretch>
            <a:fillRect/>
          </a:stretch>
        </p:blipFill>
        <p:spPr bwMode="auto">
          <a:xfrm>
            <a:off x="3505199" y="3208512"/>
            <a:ext cx="4572001" cy="2920518"/>
          </a:xfrm>
          <a:prstGeom prst="rect">
            <a:avLst/>
          </a:prstGeom>
          <a:ln>
            <a:noFill/>
          </a:ln>
          <a:effectLst>
            <a:softEdge rad="112500"/>
          </a:effectLst>
        </p:spPr>
      </p:pic>
      <p:sp>
        <p:nvSpPr>
          <p:cNvPr id="5" name="Oval 4"/>
          <p:cNvSpPr/>
          <p:nvPr/>
        </p:nvSpPr>
        <p:spPr>
          <a:xfrm>
            <a:off x="914400" y="4724400"/>
            <a:ext cx="1600200" cy="457200"/>
          </a:xfrm>
          <a:prstGeom prst="ellipse">
            <a:avLst/>
          </a:prstGeom>
          <a:noFill/>
          <a:ln cmpd="tri">
            <a:solidFill>
              <a:schemeClr val="tx1">
                <a:lumMod val="95000"/>
                <a:lumOff val="5000"/>
              </a:schemeClr>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6" name="Picture 2"/>
          <p:cNvPicPr>
            <a:picLocks noChangeAspect="1" noChangeArrowheads="1"/>
          </p:cNvPicPr>
          <p:nvPr/>
        </p:nvPicPr>
        <p:blipFill>
          <a:blip r:embed="rId3" cstate="print"/>
          <a:srcRect l="-901" t="67912"/>
          <a:stretch>
            <a:fillRect/>
          </a:stretch>
        </p:blipFill>
        <p:spPr bwMode="auto">
          <a:xfrm>
            <a:off x="228600" y="304800"/>
            <a:ext cx="8534400" cy="396045"/>
          </a:xfrm>
          <a:prstGeom prst="rect">
            <a:avLst/>
          </a:prstGeom>
          <a:noFill/>
          <a:ln w="9525">
            <a:noFill/>
            <a:miter lim="800000"/>
            <a:headEnd/>
            <a:tailEnd/>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wipe(down)">
                                      <p:cBhvr>
                                        <p:cTn id="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400" dirty="0" smtClean="0">
                <a:latin typeface="Impact" pitchFamily="34" charset="0"/>
              </a:rPr>
              <a:t/>
            </a:r>
            <a:br>
              <a:rPr lang="en-US" sz="2400" dirty="0" smtClean="0">
                <a:latin typeface="Impact" pitchFamily="34" charset="0"/>
              </a:rPr>
            </a:br>
            <a:r>
              <a:rPr lang="en-US" sz="2400" dirty="0" smtClean="0">
                <a:latin typeface="Impact" pitchFamily="34" charset="0"/>
              </a:rPr>
              <a:t>Question 5</a:t>
            </a:r>
            <a:endParaRPr lang="en-US" sz="2400" dirty="0">
              <a:latin typeface="Impact" pitchFamily="34" charset="0"/>
            </a:endParaRPr>
          </a:p>
        </p:txBody>
      </p:sp>
      <p:sp>
        <p:nvSpPr>
          <p:cNvPr id="3" name="Content Placeholder 2"/>
          <p:cNvSpPr>
            <a:spLocks noGrp="1"/>
          </p:cNvSpPr>
          <p:nvPr>
            <p:ph idx="1"/>
          </p:nvPr>
        </p:nvSpPr>
        <p:spPr>
          <a:xfrm>
            <a:off x="381000" y="1371600"/>
            <a:ext cx="8229600" cy="5029200"/>
          </a:xfrm>
        </p:spPr>
        <p:txBody>
          <a:bodyPr>
            <a:normAutofit/>
          </a:bodyPr>
          <a:lstStyle/>
          <a:p>
            <a:pPr>
              <a:lnSpc>
                <a:spcPct val="170000"/>
              </a:lnSpc>
            </a:pPr>
            <a:r>
              <a:rPr lang="en-US" sz="1800" b="1" dirty="0" smtClean="0"/>
              <a:t>Question:</a:t>
            </a:r>
            <a:r>
              <a:rPr lang="en-US" sz="1800" dirty="0" smtClean="0"/>
              <a:t>  </a:t>
            </a:r>
          </a:p>
          <a:p>
            <a:pPr lvl="1">
              <a:lnSpc>
                <a:spcPct val="170000"/>
              </a:lnSpc>
            </a:pPr>
            <a:r>
              <a:rPr lang="en-US" sz="1800" dirty="0" smtClean="0"/>
              <a:t>If x is a real number and 5</a:t>
            </a:r>
            <a:r>
              <a:rPr lang="en-US" sz="1800" baseline="30000" dirty="0" smtClean="0"/>
              <a:t>x</a:t>
            </a:r>
            <a:r>
              <a:rPr lang="en-US" sz="1800" dirty="0" smtClean="0"/>
              <a:t>= 625 then 3 x 3</a:t>
            </a:r>
            <a:r>
              <a:rPr lang="en-US" sz="1800" baseline="30000" dirty="0" smtClean="0"/>
              <a:t>x</a:t>
            </a:r>
            <a:r>
              <a:rPr lang="en-US" sz="1800" dirty="0" smtClean="0"/>
              <a:t> =?</a:t>
            </a:r>
            <a:endParaRPr lang="en-US" sz="1800" dirty="0" smtClean="0"/>
          </a:p>
          <a:p>
            <a:pPr lvl="1">
              <a:lnSpc>
                <a:spcPct val="170000"/>
              </a:lnSpc>
              <a:buNone/>
            </a:pPr>
            <a:r>
              <a:rPr lang="en-US" sz="1800" dirty="0" smtClean="0"/>
              <a:t>  </a:t>
            </a:r>
          </a:p>
          <a:p>
            <a:pPr>
              <a:lnSpc>
                <a:spcPct val="170000"/>
              </a:lnSpc>
            </a:pPr>
            <a:r>
              <a:rPr lang="en-US" sz="1800" b="1" dirty="0" smtClean="0"/>
              <a:t>Choices:</a:t>
            </a:r>
            <a:r>
              <a:rPr lang="en-US" sz="1800" dirty="0" smtClean="0"/>
              <a:t> </a:t>
            </a:r>
          </a:p>
          <a:p>
            <a:pPr lvl="1">
              <a:lnSpc>
                <a:spcPct val="170000"/>
              </a:lnSpc>
            </a:pPr>
            <a:r>
              <a:rPr lang="en-US" sz="1800" dirty="0" smtClean="0"/>
              <a:t>A. </a:t>
            </a:r>
            <a:r>
              <a:rPr lang="en-US" sz="1800" dirty="0" smtClean="0"/>
              <a:t>  5 </a:t>
            </a:r>
            <a:endParaRPr lang="en-US" sz="1800" dirty="0" smtClean="0"/>
          </a:p>
          <a:p>
            <a:pPr lvl="1">
              <a:lnSpc>
                <a:spcPct val="170000"/>
              </a:lnSpc>
            </a:pPr>
            <a:r>
              <a:rPr lang="en-US" sz="1800" dirty="0" smtClean="0"/>
              <a:t>B. </a:t>
            </a:r>
            <a:r>
              <a:rPr lang="en-US" sz="1800" dirty="0" smtClean="0"/>
              <a:t> </a:t>
            </a:r>
            <a:r>
              <a:rPr lang="en-US" sz="1800" dirty="0" smtClean="0"/>
              <a:t> </a:t>
            </a:r>
            <a:r>
              <a:rPr lang="en-US" sz="1800" dirty="0" smtClean="0"/>
              <a:t>9</a:t>
            </a:r>
            <a:endParaRPr lang="en-US" sz="1800" dirty="0" smtClean="0"/>
          </a:p>
          <a:p>
            <a:pPr lvl="1">
              <a:lnSpc>
                <a:spcPct val="170000"/>
              </a:lnSpc>
            </a:pPr>
            <a:r>
              <a:rPr lang="en-US" sz="1800" dirty="0" smtClean="0"/>
              <a:t>C. </a:t>
            </a:r>
            <a:r>
              <a:rPr lang="en-US" sz="1800" dirty="0" smtClean="0"/>
              <a:t> </a:t>
            </a:r>
            <a:r>
              <a:rPr lang="en-US" sz="1800" dirty="0" smtClean="0"/>
              <a:t>45</a:t>
            </a:r>
            <a:r>
              <a:rPr lang="en-US" sz="1800" dirty="0" smtClean="0"/>
              <a:t> </a:t>
            </a:r>
            <a:endParaRPr lang="en-US" sz="1800" dirty="0" smtClean="0"/>
          </a:p>
          <a:p>
            <a:pPr lvl="1">
              <a:lnSpc>
                <a:spcPct val="170000"/>
              </a:lnSpc>
            </a:pPr>
            <a:r>
              <a:rPr lang="en-US" sz="1800" dirty="0" smtClean="0"/>
              <a:t>D. </a:t>
            </a:r>
            <a:r>
              <a:rPr lang="en-US" sz="1800" dirty="0" smtClean="0"/>
              <a:t> </a:t>
            </a:r>
            <a:r>
              <a:rPr lang="en-US" sz="1800" dirty="0" smtClean="0"/>
              <a:t>125</a:t>
            </a:r>
            <a:r>
              <a:rPr lang="en-US" sz="1800" dirty="0" smtClean="0"/>
              <a:t> </a:t>
            </a:r>
            <a:endParaRPr lang="en-US" sz="1800" dirty="0" smtClean="0"/>
          </a:p>
          <a:p>
            <a:pPr lvl="1">
              <a:lnSpc>
                <a:spcPct val="170000"/>
              </a:lnSpc>
            </a:pPr>
            <a:r>
              <a:rPr lang="en-US" sz="1800" dirty="0" smtClean="0"/>
              <a:t>E. </a:t>
            </a:r>
            <a:r>
              <a:rPr lang="en-US" sz="1800" dirty="0" smtClean="0"/>
              <a:t> </a:t>
            </a:r>
            <a:r>
              <a:rPr lang="en-US" sz="1800" dirty="0" smtClean="0"/>
              <a:t>243</a:t>
            </a:r>
            <a:endParaRPr lang="en-US" sz="1800" dirty="0"/>
          </a:p>
        </p:txBody>
      </p:sp>
      <p:sp>
        <p:nvSpPr>
          <p:cNvPr id="4" name="Oval 3"/>
          <p:cNvSpPr/>
          <p:nvPr/>
        </p:nvSpPr>
        <p:spPr>
          <a:xfrm>
            <a:off x="838200" y="5638800"/>
            <a:ext cx="1371600" cy="457200"/>
          </a:xfrm>
          <a:prstGeom prst="ellipse">
            <a:avLst/>
          </a:prstGeom>
          <a:noFill/>
          <a:ln cmpd="tri">
            <a:solidFill>
              <a:schemeClr val="tx1">
                <a:lumMod val="95000"/>
                <a:lumOff val="5000"/>
              </a:schemeClr>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5" name="Picture 2"/>
          <p:cNvPicPr>
            <a:picLocks noChangeAspect="1" noChangeArrowheads="1"/>
          </p:cNvPicPr>
          <p:nvPr/>
        </p:nvPicPr>
        <p:blipFill>
          <a:blip r:embed="rId2" cstate="print"/>
          <a:srcRect l="-901" t="67912"/>
          <a:stretch>
            <a:fillRect/>
          </a:stretch>
        </p:blipFill>
        <p:spPr bwMode="auto">
          <a:xfrm>
            <a:off x="228600" y="304800"/>
            <a:ext cx="8534400" cy="396045"/>
          </a:xfrm>
          <a:prstGeom prst="rect">
            <a:avLst/>
          </a:prstGeom>
          <a:noFill/>
          <a:ln w="9525">
            <a:noFill/>
            <a:miter lim="800000"/>
            <a:headEnd/>
            <a:tailEnd/>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400" dirty="0" smtClean="0">
                <a:latin typeface="Impact" pitchFamily="34" charset="0"/>
              </a:rPr>
              <a:t/>
            </a:r>
            <a:br>
              <a:rPr lang="en-US" sz="2400" dirty="0" smtClean="0">
                <a:latin typeface="Impact" pitchFamily="34" charset="0"/>
              </a:rPr>
            </a:br>
            <a:r>
              <a:rPr lang="en-US" sz="2400" dirty="0" smtClean="0">
                <a:latin typeface="Impact" pitchFamily="34" charset="0"/>
              </a:rPr>
              <a:t>Question 6</a:t>
            </a:r>
            <a:endParaRPr lang="en-US" sz="2400" dirty="0">
              <a:latin typeface="Impact" pitchFamily="34" charset="0"/>
            </a:endParaRPr>
          </a:p>
        </p:txBody>
      </p:sp>
      <p:sp>
        <p:nvSpPr>
          <p:cNvPr id="3" name="Content Placeholder 2"/>
          <p:cNvSpPr>
            <a:spLocks noGrp="1"/>
          </p:cNvSpPr>
          <p:nvPr>
            <p:ph idx="1"/>
          </p:nvPr>
        </p:nvSpPr>
        <p:spPr/>
        <p:txBody>
          <a:bodyPr>
            <a:normAutofit/>
          </a:bodyPr>
          <a:lstStyle/>
          <a:p>
            <a:r>
              <a:rPr lang="en-US" sz="1800" b="1" dirty="0" smtClean="0"/>
              <a:t>Question:</a:t>
            </a:r>
            <a:r>
              <a:rPr lang="en-US" sz="1800" dirty="0" smtClean="0"/>
              <a:t>  </a:t>
            </a:r>
          </a:p>
          <a:p>
            <a:pPr lvl="1"/>
            <a:r>
              <a:rPr lang="en-US" sz="1800" dirty="0" smtClean="0"/>
              <a:t>A right triangle has sides of length 15, 20, and 25 meters. What is the area of the triangle in square meters?  </a:t>
            </a:r>
          </a:p>
          <a:p>
            <a:pPr lvl="1"/>
            <a:endParaRPr lang="en-US" sz="1800" dirty="0" smtClean="0"/>
          </a:p>
          <a:p>
            <a:pPr lvl="1">
              <a:buNone/>
            </a:pPr>
            <a:endParaRPr lang="en-US" sz="1800" dirty="0" smtClean="0"/>
          </a:p>
          <a:p>
            <a:r>
              <a:rPr lang="en-US" sz="1800" b="1" dirty="0" smtClean="0"/>
              <a:t>Choices:</a:t>
            </a:r>
            <a:r>
              <a:rPr lang="en-US" sz="1800" dirty="0" smtClean="0"/>
              <a:t> </a:t>
            </a:r>
          </a:p>
          <a:p>
            <a:pPr lvl="1"/>
            <a:r>
              <a:rPr lang="en-US" sz="1800" dirty="0" smtClean="0"/>
              <a:t>A. 60 </a:t>
            </a:r>
          </a:p>
          <a:p>
            <a:pPr lvl="1"/>
            <a:r>
              <a:rPr lang="en-US" sz="1800" dirty="0" smtClean="0"/>
              <a:t>B. 150 </a:t>
            </a:r>
          </a:p>
          <a:p>
            <a:pPr lvl="1"/>
            <a:r>
              <a:rPr lang="en-US" sz="1800" dirty="0" smtClean="0"/>
              <a:t>C. 250 </a:t>
            </a:r>
          </a:p>
          <a:p>
            <a:pPr lvl="1"/>
            <a:r>
              <a:rPr lang="en-US" sz="1800" dirty="0" smtClean="0"/>
              <a:t>D. 625 </a:t>
            </a:r>
          </a:p>
          <a:p>
            <a:pPr lvl="1"/>
            <a:r>
              <a:rPr lang="en-US" sz="1800" dirty="0" smtClean="0"/>
              <a:t>E. 7,500</a:t>
            </a:r>
            <a:endParaRPr lang="en-US" sz="1800" dirty="0"/>
          </a:p>
        </p:txBody>
      </p:sp>
      <p:sp>
        <p:nvSpPr>
          <p:cNvPr id="4" name="Oval 3"/>
          <p:cNvSpPr/>
          <p:nvPr/>
        </p:nvSpPr>
        <p:spPr>
          <a:xfrm>
            <a:off x="914400" y="3886200"/>
            <a:ext cx="1371600" cy="381000"/>
          </a:xfrm>
          <a:prstGeom prst="ellipse">
            <a:avLst/>
          </a:prstGeom>
          <a:noFill/>
          <a:ln cmpd="tri">
            <a:solidFill>
              <a:schemeClr val="tx1">
                <a:lumMod val="95000"/>
                <a:lumOff val="5000"/>
              </a:schemeClr>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5" name="Picture 2"/>
          <p:cNvPicPr>
            <a:picLocks noChangeAspect="1" noChangeArrowheads="1"/>
          </p:cNvPicPr>
          <p:nvPr/>
        </p:nvPicPr>
        <p:blipFill>
          <a:blip r:embed="rId2" cstate="print"/>
          <a:srcRect l="-901" t="67912"/>
          <a:stretch>
            <a:fillRect/>
          </a:stretch>
        </p:blipFill>
        <p:spPr bwMode="auto">
          <a:xfrm>
            <a:off x="228600" y="304800"/>
            <a:ext cx="8534400" cy="396045"/>
          </a:xfrm>
          <a:prstGeom prst="rect">
            <a:avLst/>
          </a:prstGeom>
          <a:noFill/>
          <a:ln w="9525">
            <a:noFill/>
            <a:miter lim="800000"/>
            <a:headEnd/>
            <a:tailEnd/>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400" dirty="0" smtClean="0">
                <a:latin typeface="Impact" pitchFamily="34" charset="0"/>
              </a:rPr>
              <a:t/>
            </a:r>
            <a:br>
              <a:rPr lang="en-US" sz="2400" dirty="0" smtClean="0">
                <a:latin typeface="Impact" pitchFamily="34" charset="0"/>
              </a:rPr>
            </a:br>
            <a:r>
              <a:rPr lang="en-US" sz="2400" dirty="0" smtClean="0">
                <a:latin typeface="Impact" pitchFamily="34" charset="0"/>
              </a:rPr>
              <a:t>Question 7</a:t>
            </a:r>
            <a:endParaRPr lang="en-US" sz="2400" dirty="0">
              <a:latin typeface="Impact" pitchFamily="34" charset="0"/>
            </a:endParaRPr>
          </a:p>
        </p:txBody>
      </p:sp>
      <p:sp>
        <p:nvSpPr>
          <p:cNvPr id="3" name="Content Placeholder 2"/>
          <p:cNvSpPr>
            <a:spLocks noGrp="1"/>
          </p:cNvSpPr>
          <p:nvPr>
            <p:ph idx="1"/>
          </p:nvPr>
        </p:nvSpPr>
        <p:spPr/>
        <p:txBody>
          <a:bodyPr>
            <a:normAutofit/>
          </a:bodyPr>
          <a:lstStyle/>
          <a:p>
            <a:r>
              <a:rPr lang="en-US" sz="1800" b="1" dirty="0" smtClean="0"/>
              <a:t>Question:</a:t>
            </a:r>
            <a:r>
              <a:rPr lang="en-US" sz="1800" dirty="0" smtClean="0"/>
              <a:t>  </a:t>
            </a:r>
          </a:p>
          <a:p>
            <a:pPr lvl="1"/>
            <a:r>
              <a:rPr lang="en-US" sz="1800" dirty="0" smtClean="0"/>
              <a:t>A store displays all the AA batteries it has in a display case on a wall. The batteries can be displayed in three columns of equal height. The batteries can also be displayed in four, five, or six columns of equal height. What is the smallest number of batteries that the store can have?   </a:t>
            </a:r>
          </a:p>
          <a:p>
            <a:pPr lvl="1"/>
            <a:endParaRPr lang="en-US" sz="1800" dirty="0" smtClean="0"/>
          </a:p>
          <a:p>
            <a:pPr lvl="1"/>
            <a:endParaRPr lang="en-US" sz="1800" dirty="0" smtClean="0"/>
          </a:p>
          <a:p>
            <a:r>
              <a:rPr lang="en-US" sz="1800" b="1" dirty="0" smtClean="0"/>
              <a:t>Choices:</a:t>
            </a:r>
            <a:r>
              <a:rPr lang="en-US" sz="1800" dirty="0" smtClean="0"/>
              <a:t> </a:t>
            </a:r>
          </a:p>
          <a:p>
            <a:pPr lvl="1"/>
            <a:r>
              <a:rPr lang="en-US" sz="1800" dirty="0" smtClean="0"/>
              <a:t>A. 15 </a:t>
            </a:r>
          </a:p>
          <a:p>
            <a:pPr lvl="1"/>
            <a:r>
              <a:rPr lang="en-US" sz="1800" dirty="0" smtClean="0"/>
              <a:t>B. 30 </a:t>
            </a:r>
          </a:p>
          <a:p>
            <a:pPr lvl="1"/>
            <a:r>
              <a:rPr lang="en-US" sz="1800" dirty="0" smtClean="0"/>
              <a:t>C. 60 </a:t>
            </a:r>
          </a:p>
          <a:p>
            <a:pPr lvl="1"/>
            <a:r>
              <a:rPr lang="en-US" sz="1800" dirty="0" smtClean="0"/>
              <a:t>D. 180 </a:t>
            </a:r>
          </a:p>
          <a:p>
            <a:pPr lvl="1"/>
            <a:r>
              <a:rPr lang="en-US" sz="1800" dirty="0" smtClean="0"/>
              <a:t>E. 360</a:t>
            </a:r>
            <a:endParaRPr lang="en-US" sz="1800" dirty="0"/>
          </a:p>
        </p:txBody>
      </p:sp>
      <p:sp>
        <p:nvSpPr>
          <p:cNvPr id="4" name="Oval 3"/>
          <p:cNvSpPr/>
          <p:nvPr/>
        </p:nvSpPr>
        <p:spPr>
          <a:xfrm>
            <a:off x="838200" y="5029200"/>
            <a:ext cx="1143000" cy="381000"/>
          </a:xfrm>
          <a:prstGeom prst="ellipse">
            <a:avLst/>
          </a:prstGeom>
          <a:noFill/>
          <a:ln cmpd="tri">
            <a:solidFill>
              <a:schemeClr val="tx1">
                <a:lumMod val="95000"/>
                <a:lumOff val="5000"/>
              </a:schemeClr>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5" name="Picture 2"/>
          <p:cNvPicPr>
            <a:picLocks noChangeAspect="1" noChangeArrowheads="1"/>
          </p:cNvPicPr>
          <p:nvPr/>
        </p:nvPicPr>
        <p:blipFill>
          <a:blip r:embed="rId2" cstate="print"/>
          <a:srcRect l="-901" t="67912"/>
          <a:stretch>
            <a:fillRect/>
          </a:stretch>
        </p:blipFill>
        <p:spPr bwMode="auto">
          <a:xfrm>
            <a:off x="228600" y="304800"/>
            <a:ext cx="8534400" cy="396045"/>
          </a:xfrm>
          <a:prstGeom prst="rect">
            <a:avLst/>
          </a:prstGeom>
          <a:noFill/>
          <a:ln w="9525">
            <a:noFill/>
            <a:miter lim="800000"/>
            <a:headEnd/>
            <a:tailEnd/>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400" dirty="0" smtClean="0">
                <a:latin typeface="Impact" pitchFamily="34" charset="0"/>
              </a:rPr>
              <a:t/>
            </a:r>
            <a:br>
              <a:rPr lang="en-US" sz="2400" dirty="0" smtClean="0">
                <a:latin typeface="Impact" pitchFamily="34" charset="0"/>
              </a:rPr>
            </a:br>
            <a:r>
              <a:rPr lang="en-US" sz="2400" dirty="0" smtClean="0">
                <a:latin typeface="Impact" pitchFamily="34" charset="0"/>
              </a:rPr>
              <a:t>Question 8</a:t>
            </a:r>
            <a:endParaRPr lang="en-US" sz="2400" dirty="0">
              <a:latin typeface="Impact" pitchFamily="34" charset="0"/>
            </a:endParaRPr>
          </a:p>
        </p:txBody>
      </p:sp>
      <p:sp>
        <p:nvSpPr>
          <p:cNvPr id="3" name="Content Placeholder 2"/>
          <p:cNvSpPr>
            <a:spLocks noGrp="1"/>
          </p:cNvSpPr>
          <p:nvPr>
            <p:ph idx="1"/>
          </p:nvPr>
        </p:nvSpPr>
        <p:spPr/>
        <p:txBody>
          <a:bodyPr>
            <a:normAutofit/>
          </a:bodyPr>
          <a:lstStyle/>
          <a:p>
            <a:r>
              <a:rPr lang="en-US" sz="1800" b="1" dirty="0" smtClean="0"/>
              <a:t>Question:</a:t>
            </a:r>
            <a:r>
              <a:rPr lang="en-US" sz="1800" dirty="0" smtClean="0"/>
              <a:t>  </a:t>
            </a:r>
          </a:p>
          <a:p>
            <a:pPr lvl="1"/>
            <a:r>
              <a:rPr lang="en-US" sz="1800" dirty="0" smtClean="0"/>
              <a:t>Two sides of a triangle are 17 and 18 feet. Which of the following CANNOT be the length of the third side? </a:t>
            </a:r>
          </a:p>
          <a:p>
            <a:pPr lvl="1"/>
            <a:endParaRPr lang="en-US" sz="1800" dirty="0" smtClean="0"/>
          </a:p>
          <a:p>
            <a:pPr lvl="1">
              <a:buNone/>
            </a:pPr>
            <a:endParaRPr lang="en-US" sz="1800" dirty="0" smtClean="0"/>
          </a:p>
          <a:p>
            <a:r>
              <a:rPr lang="en-US" sz="1800" b="1" dirty="0" smtClean="0"/>
              <a:t>Choices:</a:t>
            </a:r>
            <a:r>
              <a:rPr lang="en-US" sz="1800" dirty="0" smtClean="0"/>
              <a:t> </a:t>
            </a:r>
          </a:p>
          <a:p>
            <a:pPr lvl="1"/>
            <a:r>
              <a:rPr lang="en-US" sz="1800" dirty="0" smtClean="0"/>
              <a:t>A. 2 </a:t>
            </a:r>
          </a:p>
          <a:p>
            <a:pPr lvl="1"/>
            <a:r>
              <a:rPr lang="en-US" sz="1800" dirty="0" smtClean="0"/>
              <a:t>B. 8 </a:t>
            </a:r>
          </a:p>
          <a:p>
            <a:pPr lvl="1"/>
            <a:r>
              <a:rPr lang="en-US" sz="1800" dirty="0" smtClean="0"/>
              <a:t>C. 15 </a:t>
            </a:r>
          </a:p>
          <a:p>
            <a:pPr lvl="1"/>
            <a:r>
              <a:rPr lang="en-US" sz="1800" dirty="0" smtClean="0"/>
              <a:t>D. 18 </a:t>
            </a:r>
          </a:p>
          <a:p>
            <a:pPr lvl="1"/>
            <a:r>
              <a:rPr lang="en-US" sz="1800" dirty="0" smtClean="0"/>
              <a:t>E. 36</a:t>
            </a:r>
            <a:endParaRPr lang="en-US" sz="1800" dirty="0"/>
          </a:p>
        </p:txBody>
      </p:sp>
      <p:sp>
        <p:nvSpPr>
          <p:cNvPr id="4" name="Oval 3"/>
          <p:cNvSpPr/>
          <p:nvPr/>
        </p:nvSpPr>
        <p:spPr>
          <a:xfrm>
            <a:off x="838200" y="4800600"/>
            <a:ext cx="1371600" cy="609600"/>
          </a:xfrm>
          <a:prstGeom prst="ellipse">
            <a:avLst/>
          </a:prstGeom>
          <a:noFill/>
          <a:ln cmpd="tri">
            <a:solidFill>
              <a:schemeClr val="tx1">
                <a:lumMod val="95000"/>
                <a:lumOff val="5000"/>
              </a:schemeClr>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5" name="Picture 2"/>
          <p:cNvPicPr>
            <a:picLocks noChangeAspect="1" noChangeArrowheads="1"/>
          </p:cNvPicPr>
          <p:nvPr/>
        </p:nvPicPr>
        <p:blipFill>
          <a:blip r:embed="rId2" cstate="print"/>
          <a:srcRect l="-901" t="67912"/>
          <a:stretch>
            <a:fillRect/>
          </a:stretch>
        </p:blipFill>
        <p:spPr bwMode="auto">
          <a:xfrm>
            <a:off x="228600" y="304800"/>
            <a:ext cx="8534400" cy="396045"/>
          </a:xfrm>
          <a:prstGeom prst="rect">
            <a:avLst/>
          </a:prstGeom>
          <a:noFill/>
          <a:ln w="9525">
            <a:noFill/>
            <a:miter lim="800000"/>
            <a:headEnd/>
            <a:tailEnd/>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74</TotalTime>
  <Words>16</Words>
  <Application>Microsoft Office PowerPoint</Application>
  <PresentationFormat>On-screen Show (4:3)</PresentationFormat>
  <Paragraphs>87</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   Question 1</vt:lpstr>
      <vt:lpstr> Question 2</vt:lpstr>
      <vt:lpstr> Question 3</vt:lpstr>
      <vt:lpstr> Question 4</vt:lpstr>
      <vt:lpstr> Question 5</vt:lpstr>
      <vt:lpstr> Question 6</vt:lpstr>
      <vt:lpstr> Question 7</vt:lpstr>
      <vt:lpstr> Question 8</vt:lpstr>
    </vt:vector>
  </TitlesOfParts>
  <Company>TAMUQ</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Question 1</dc:title>
  <dc:creator>Texas A&amp;M University at Qatar</dc:creator>
  <cp:lastModifiedBy>Administrator</cp:lastModifiedBy>
  <cp:revision>10</cp:revision>
  <dcterms:created xsi:type="dcterms:W3CDTF">2009-11-16T10:08:45Z</dcterms:created>
  <dcterms:modified xsi:type="dcterms:W3CDTF">2011-01-18T12:13:55Z</dcterms:modified>
</cp:coreProperties>
</file>

<file path=docProps/thumbnail.jpeg>
</file>